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3" r:id="rId3"/>
    <p:sldId id="264" r:id="rId4"/>
    <p:sldId id="265" r:id="rId5"/>
    <p:sldId id="266" r:id="rId6"/>
    <p:sldId id="267" r:id="rId7"/>
  </p:sldIdLst>
  <p:sldSz cx="9144000" cy="6858000" type="screen4x3"/>
  <p:notesSz cx="6734175" cy="9853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  <a:srgbClr val="FFFF99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8" d="100"/>
          <a:sy n="118" d="100"/>
        </p:scale>
        <p:origin x="13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78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78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73AD61-54B0-4CAB-B6B0-1B257455D792}" type="datetimeFigureOut">
              <a:rPr lang="ru-RU" smtClean="0"/>
              <a:t>23.01.2019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59900"/>
            <a:ext cx="291782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59900"/>
            <a:ext cx="291782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FA27F-303F-43F9-B76D-E21FA7D6BD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7732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78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7825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BE120-7C3F-4975-AA1B-5644169A27D1}" type="datetimeFigureOut">
              <a:rPr lang="ru-RU" smtClean="0"/>
              <a:t>23.01.2019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1900"/>
            <a:ext cx="4435475" cy="3325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741863"/>
            <a:ext cx="5387975" cy="38798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59900"/>
            <a:ext cx="291782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59900"/>
            <a:ext cx="2917825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7861FA-9593-419D-98D8-DD1F9CF3C8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80559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978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3153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9BD3-C1D1-4A01-9EBB-F255FF16EB70}" type="datetime1">
              <a:rPr lang="ru-RU" smtClean="0"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014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80A05-E97F-4D0C-8B13-EDDE82D3C099}" type="datetime1">
              <a:rPr lang="ru-RU" smtClean="0"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59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71EBC-8347-4C8C-8E40-349AAC082480}" type="datetime1">
              <a:rPr lang="ru-RU" smtClean="0"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334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6C2D2-7F39-4820-885D-22B5B9B9C1AC}" type="datetime1">
              <a:rPr lang="ru-RU" smtClean="0"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306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32C2C-AB9F-49D4-964C-E2AF358EBA61}" type="datetime1">
              <a:rPr lang="ru-RU" smtClean="0"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971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BF85B-2B02-485C-82A3-D8A4DAF1D57C}" type="datetime1">
              <a:rPr lang="ru-RU" smtClean="0"/>
              <a:t>23.01.2019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03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FAA8-7BFE-4D16-A166-0C31B6CFCFF6}" type="datetime1">
              <a:rPr lang="ru-RU" smtClean="0"/>
              <a:t>23.01.2019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0353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02F55-3953-4E90-A585-9059CE594B44}" type="datetime1">
              <a:rPr lang="ru-RU" smtClean="0"/>
              <a:t>23.01.2019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296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D2780-F961-4FCF-975E-35887D860E60}" type="datetime1">
              <a:rPr lang="ru-RU" smtClean="0"/>
              <a:t>23.01.2019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363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72CA0-B24B-4DE8-A4FF-73F30EDD61E8}" type="datetime1">
              <a:rPr lang="ru-RU" smtClean="0"/>
              <a:t>23.01.2019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115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3A02B-2239-4F08-888A-DC46CF35EC2A}" type="datetime1">
              <a:rPr lang="ru-RU" smtClean="0"/>
              <a:t>23.01.2019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938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7F743-175E-40FE-8948-7D4FCC9D027C}" type="datetime1">
              <a:rPr lang="ru-RU" smtClean="0"/>
              <a:t>23.01.2019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4CFD0-2FBA-44F1-9F99-01F7DC5AC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4661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56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60648"/>
            <a:ext cx="9144000" cy="1152128"/>
          </a:xfrm>
          <a:prstGeom prst="rect">
            <a:avLst/>
          </a:prstGeom>
          <a:solidFill>
            <a:srgbClr val="DDDDDD">
              <a:alpha val="5254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Публичная декларация целей и задач 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  <a:p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Ростехнадзора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на 2019 год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30321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9512" y="4916428"/>
            <a:ext cx="87849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ln w="0">
                  <a:solidFill>
                    <a:srgbClr val="FFFF99"/>
                  </a:solidFill>
                </a:ln>
                <a:solidFill>
                  <a:srgbClr val="002060"/>
                </a:solidFill>
                <a:latin typeface="Garamond" panose="02020404030301010803" pitchFamily="18" charset="0"/>
              </a:rPr>
              <a:t>ОБЕСПЕЧЕНИЕ ТЕХНОГЕННОЙ БЕЗОПАСНОСТИ В ИНТЕРЕСАХ ОБЩЕСТВА </a:t>
            </a:r>
            <a:endParaRPr lang="ru-RU" sz="2800" b="1" i="1" dirty="0" smtClean="0">
              <a:ln w="0">
                <a:solidFill>
                  <a:srgbClr val="FFFF99"/>
                </a:solidFill>
              </a:ln>
              <a:solidFill>
                <a:srgbClr val="002060"/>
              </a:solidFill>
              <a:latin typeface="Garamond" panose="02020404030301010803" pitchFamily="18" charset="0"/>
            </a:endParaRPr>
          </a:p>
          <a:p>
            <a:pPr algn="ctr"/>
            <a:r>
              <a:rPr lang="ru-RU" sz="2800" b="1" i="1" dirty="0" smtClean="0">
                <a:ln w="0">
                  <a:solidFill>
                    <a:srgbClr val="FFFF99"/>
                  </a:solidFill>
                </a:ln>
                <a:solidFill>
                  <a:srgbClr val="002060"/>
                </a:solidFill>
                <a:latin typeface="Garamond" panose="02020404030301010803" pitchFamily="18" charset="0"/>
              </a:rPr>
              <a:t>И </a:t>
            </a:r>
            <a:r>
              <a:rPr lang="ru-RU" sz="2800" b="1" i="1" dirty="0">
                <a:ln w="0">
                  <a:solidFill>
                    <a:srgbClr val="FFFF99"/>
                  </a:solidFill>
                </a:ln>
                <a:solidFill>
                  <a:srgbClr val="002060"/>
                </a:solidFill>
                <a:latin typeface="Garamond" panose="02020404030301010803" pitchFamily="18" charset="0"/>
              </a:rPr>
              <a:t>ГОСУДАРСТВА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23528" y="852333"/>
            <a:ext cx="8496944" cy="632451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Garamond" panose="02020404030301010803" pitchFamily="18" charset="0"/>
              </a:rPr>
              <a:t>МИССИЯ РОСТЕХНАДЗОРА И КЛЮЧЕВЫЕ ЦЕЛИ НА 2019 ГОД</a:t>
            </a:r>
            <a:endParaRPr lang="ru-RU" sz="2400" dirty="0">
              <a:latin typeface="Garamond" panose="02020404030301010803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43608" cy="782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6" name="TextBox 5"/>
          <p:cNvSpPr txBox="1"/>
          <p:nvPr/>
        </p:nvSpPr>
        <p:spPr>
          <a:xfrm>
            <a:off x="899592" y="69627"/>
            <a:ext cx="165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  <a:ea typeface="+mj-ea"/>
                <a:cs typeface="+mj-cs"/>
              </a:rPr>
              <a:t>Ростехнадзор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9592" y="39135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  <a:ea typeface="+mj-ea"/>
                <a:cs typeface="+mj-cs"/>
              </a:rPr>
              <a:t>www.gosnadzor.ru</a:t>
            </a:r>
            <a:endParaRPr lang="ru-RU" sz="1600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  <a:ea typeface="+mj-ea"/>
              <a:cs typeface="+mj-cs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971600" y="411346"/>
            <a:ext cx="158417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83722" y="1481723"/>
            <a:ext cx="84713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1.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Совершенствование функции государственного надзора в Федеральной службе  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по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экологическому, технологическому и атомному надзору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49129" y="2139451"/>
            <a:ext cx="86873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2.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Совершенствование системы государственного регулирования  в установленной сфере деятельности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23528" y="2797179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3: Реализация международного сотрудничества, направленного на совершенствование государственного регулирования в сфере обеспечения технологической безопасности и безопасности при использовании атомной энергии в мирных целях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49129" y="4005064"/>
            <a:ext cx="84713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4: Повышение открытости, качества 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и 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гражданского контроля функций </a:t>
            </a:r>
            <a:r>
              <a:rPr lang="ru-RU" b="1" i="1" dirty="0" err="1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Ростехнадзора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7081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21710" y="1466710"/>
            <a:ext cx="8496944" cy="632451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Цель 1: Совершенствование функции государственного надзора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/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</a:b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в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Федеральной службе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по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экологическому, технологическому и атомному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надзору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ключевой 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показатель: Снижение риска возникновения аварий на поднадзорных </a:t>
            </a:r>
            <a:r>
              <a:rPr lang="ru-RU" sz="1800" dirty="0" err="1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Ростехнадзору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 опасных производственных объектах до 92 % (к среднему значению за 2011 - 2013 годы)</a:t>
            </a:r>
            <a:br>
              <a:rPr lang="ru-RU" sz="1800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</a:br>
            <a:endParaRPr lang="ru-RU" sz="2400" dirty="0">
              <a:latin typeface="Garamond" panose="02020404030301010803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43608" cy="782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6" name="TextBox 5"/>
          <p:cNvSpPr txBox="1"/>
          <p:nvPr/>
        </p:nvSpPr>
        <p:spPr>
          <a:xfrm>
            <a:off x="899592" y="69627"/>
            <a:ext cx="165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  <a:ea typeface="+mj-ea"/>
                <a:cs typeface="+mj-cs"/>
              </a:rPr>
              <a:t>Ростехнадзор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9592" y="39135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  <a:ea typeface="+mj-ea"/>
                <a:cs typeface="+mj-cs"/>
              </a:rPr>
              <a:t>www.gosnadzor.ru</a:t>
            </a:r>
            <a:endParaRPr lang="ru-RU" sz="1600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  <a:ea typeface="+mj-ea"/>
              <a:cs typeface="+mj-cs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971600" y="411346"/>
            <a:ext cx="158417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50410" y="2420888"/>
            <a:ext cx="847006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Garamond" panose="02020404030301010803" pitchFamily="18" charset="0"/>
              </a:rPr>
              <a:t>Основные </a:t>
            </a:r>
            <a:r>
              <a:rPr lang="ru-RU" b="1" dirty="0" smtClean="0">
                <a:latin typeface="Garamond" panose="02020404030301010803" pitchFamily="18" charset="0"/>
              </a:rPr>
              <a:t>задачи:</a:t>
            </a:r>
          </a:p>
          <a:p>
            <a:pPr marL="342900" indent="-342900" algn="just">
              <a:buAutoNum type="arabicPeriod"/>
            </a:pPr>
            <a:r>
              <a:rPr lang="ru-RU" b="1" dirty="0" smtClean="0">
                <a:latin typeface="Garamond" panose="02020404030301010803" pitchFamily="18" charset="0"/>
              </a:rPr>
              <a:t>Формирование механизмов  научно-</a:t>
            </a:r>
            <a:r>
              <a:rPr lang="ru-RU" b="1" dirty="0">
                <a:latin typeface="Garamond" panose="02020404030301010803" pitchFamily="18" charset="0"/>
              </a:rPr>
              <a:t>технической и методологической </a:t>
            </a:r>
            <a:r>
              <a:rPr lang="ru-RU" b="1" dirty="0" smtClean="0">
                <a:latin typeface="Garamond" panose="02020404030301010803" pitchFamily="18" charset="0"/>
              </a:rPr>
              <a:t>поддержки государственного регулирования в </a:t>
            </a:r>
            <a:r>
              <a:rPr lang="ru-RU" b="1" dirty="0">
                <a:latin typeface="Garamond" panose="02020404030301010803" pitchFamily="18" charset="0"/>
              </a:rPr>
              <a:t>области </a:t>
            </a:r>
            <a:r>
              <a:rPr lang="ru-RU" b="1" dirty="0" smtClean="0">
                <a:latin typeface="Garamond" panose="02020404030301010803" pitchFamily="18" charset="0"/>
              </a:rPr>
              <a:t>промышленной безопасности.</a:t>
            </a:r>
          </a:p>
          <a:p>
            <a:r>
              <a:rPr lang="ru-RU" dirty="0" smtClean="0">
                <a:latin typeface="Garamond" panose="02020404030301010803" pitchFamily="18" charset="0"/>
              </a:rPr>
              <a:t>Основание</a:t>
            </a:r>
            <a:r>
              <a:rPr lang="ru-RU" dirty="0">
                <a:latin typeface="Garamond" panose="02020404030301010803" pitchFamily="18" charset="0"/>
              </a:rPr>
              <a:t>: План нормотворческой деятельности </a:t>
            </a:r>
            <a:r>
              <a:rPr lang="ru-RU" dirty="0" err="1">
                <a:latin typeface="Garamond" panose="02020404030301010803" pitchFamily="18" charset="0"/>
              </a:rPr>
              <a:t>Ростехнадзора</a:t>
            </a:r>
            <a:r>
              <a:rPr lang="ru-RU" dirty="0">
                <a:latin typeface="Garamond" panose="02020404030301010803" pitchFamily="18" charset="0"/>
              </a:rPr>
              <a:t> на </a:t>
            </a:r>
            <a:r>
              <a:rPr lang="ru-RU" dirty="0" smtClean="0">
                <a:latin typeface="Garamond" panose="02020404030301010803" pitchFamily="18" charset="0"/>
              </a:rPr>
              <a:t>2019 </a:t>
            </a:r>
            <a:r>
              <a:rPr lang="ru-RU" dirty="0">
                <a:latin typeface="Garamond" panose="02020404030301010803" pitchFamily="18" charset="0"/>
              </a:rPr>
              <a:t>год. </a:t>
            </a:r>
            <a:endParaRPr lang="ru-RU" dirty="0" smtClean="0">
              <a:latin typeface="Garamond" panose="02020404030301010803" pitchFamily="18" charset="0"/>
            </a:endParaRPr>
          </a:p>
          <a:p>
            <a:endParaRPr lang="ru-RU" dirty="0" smtClean="0">
              <a:latin typeface="Garamond" panose="02020404030301010803" pitchFamily="18" charset="0"/>
            </a:endParaRPr>
          </a:p>
          <a:p>
            <a:r>
              <a:rPr lang="ru-RU" b="1" dirty="0" smtClean="0">
                <a:latin typeface="Garamond" panose="02020404030301010803" pitchFamily="18" charset="0"/>
              </a:rPr>
              <a:t>2</a:t>
            </a:r>
            <a:r>
              <a:rPr lang="ru-RU" b="1" dirty="0">
                <a:latin typeface="Garamond" panose="02020404030301010803" pitchFamily="18" charset="0"/>
              </a:rPr>
              <a:t>. </a:t>
            </a:r>
            <a:r>
              <a:rPr lang="ru-RU" b="1" dirty="0" smtClean="0">
                <a:latin typeface="Garamond" panose="02020404030301010803" pitchFamily="18" charset="0"/>
              </a:rPr>
              <a:t>Совершенствование требований в области безопасности гидротехнических сооружений.</a:t>
            </a:r>
          </a:p>
          <a:p>
            <a:r>
              <a:rPr lang="ru-RU" dirty="0">
                <a:latin typeface="Garamond" panose="02020404030301010803" pitchFamily="18" charset="0"/>
              </a:rPr>
              <a:t>Основание: План нормотворческой деятельности </a:t>
            </a:r>
            <a:r>
              <a:rPr lang="ru-RU" dirty="0" err="1">
                <a:latin typeface="Garamond" panose="02020404030301010803" pitchFamily="18" charset="0"/>
              </a:rPr>
              <a:t>Ростехнадзора</a:t>
            </a:r>
            <a:r>
              <a:rPr lang="ru-RU" dirty="0">
                <a:latin typeface="Garamond" panose="02020404030301010803" pitchFamily="18" charset="0"/>
              </a:rPr>
              <a:t> на 2019 год. </a:t>
            </a:r>
          </a:p>
          <a:p>
            <a:endParaRPr lang="ru-RU" b="1" dirty="0" smtClean="0">
              <a:latin typeface="Garamond" panose="02020404030301010803" pitchFamily="18" charset="0"/>
            </a:endParaRPr>
          </a:p>
          <a:p>
            <a:pPr algn="just"/>
            <a:r>
              <a:rPr lang="ru-RU" b="1" dirty="0" smtClean="0">
                <a:latin typeface="Garamond" panose="02020404030301010803" pitchFamily="18" charset="0"/>
              </a:rPr>
              <a:t>3. </a:t>
            </a:r>
            <a:r>
              <a:rPr lang="ru-RU" b="1" dirty="0" smtClean="0">
                <a:latin typeface="Garamond" panose="02020404030301010803" pitchFamily="18" charset="0"/>
              </a:rPr>
              <a:t>Совершенствование механизма привлечения к административной ответственности за нарушение требований по безопасному ведению работ на объектах электроэнергетики и теплоснабжения, установленных правилами по охране труда.</a:t>
            </a:r>
          </a:p>
          <a:p>
            <a:pPr algn="just"/>
            <a:r>
              <a:rPr lang="ru-RU" dirty="0">
                <a:latin typeface="Garamond" panose="02020404030301010803" pitchFamily="18" charset="0"/>
              </a:rPr>
              <a:t>Основание: План нормотворческой деятельности </a:t>
            </a:r>
            <a:r>
              <a:rPr lang="ru-RU" dirty="0" err="1">
                <a:latin typeface="Garamond" panose="02020404030301010803" pitchFamily="18" charset="0"/>
              </a:rPr>
              <a:t>Ростехнадзора</a:t>
            </a:r>
            <a:r>
              <a:rPr lang="ru-RU" dirty="0">
                <a:latin typeface="Garamond" panose="02020404030301010803" pitchFamily="18" charset="0"/>
              </a:rPr>
              <a:t> на 2019 год. </a:t>
            </a:r>
          </a:p>
        </p:txBody>
      </p:sp>
    </p:spTree>
    <p:extLst>
      <p:ext uri="{BB962C8B-B14F-4D97-AF65-F5344CB8AC3E}">
        <p14:creationId xmlns:p14="http://schemas.microsoft.com/office/powerpoint/2010/main" val="3446342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43608" cy="782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6" name="TextBox 5"/>
          <p:cNvSpPr txBox="1"/>
          <p:nvPr/>
        </p:nvSpPr>
        <p:spPr>
          <a:xfrm>
            <a:off x="899592" y="69627"/>
            <a:ext cx="165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  <a:ea typeface="+mj-ea"/>
                <a:cs typeface="+mj-cs"/>
              </a:rPr>
              <a:t>Ростехнадзор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9592" y="39135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  <a:ea typeface="+mj-ea"/>
                <a:cs typeface="+mj-cs"/>
              </a:rPr>
              <a:t>www.gosnadzor.ru</a:t>
            </a:r>
            <a:endParaRPr lang="ru-RU" sz="1600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  <a:ea typeface="+mj-ea"/>
              <a:cs typeface="+mj-cs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971600" y="411346"/>
            <a:ext cx="158417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Заголовок 1"/>
          <p:cNvSpPr txBox="1">
            <a:spLocks/>
          </p:cNvSpPr>
          <p:nvPr/>
        </p:nvSpPr>
        <p:spPr>
          <a:xfrm>
            <a:off x="179512" y="620688"/>
            <a:ext cx="8784976" cy="1354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Цель 2: Совершенствование системы государственного регулирования  в установленной сфере деятельности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ключевой показатель: Выполнение плана нормотворческой деятельности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Ростехнадзора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2019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год</a:t>
            </a:r>
            <a:endParaRPr lang="ru-RU" sz="1600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6969" y="1844824"/>
            <a:ext cx="847006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Garamond" panose="02020404030301010803" pitchFamily="18" charset="0"/>
              </a:rPr>
              <a:t>Основные </a:t>
            </a:r>
            <a:r>
              <a:rPr lang="ru-RU" b="1" dirty="0" smtClean="0">
                <a:latin typeface="Garamond" panose="02020404030301010803" pitchFamily="18" charset="0"/>
              </a:rPr>
              <a:t>задачи:</a:t>
            </a:r>
          </a:p>
          <a:p>
            <a:pPr algn="just"/>
            <a:r>
              <a:rPr lang="ru-RU" b="1" dirty="0" smtClean="0">
                <a:latin typeface="Garamond" panose="02020404030301010803" pitchFamily="18" charset="0"/>
              </a:rPr>
              <a:t>1. Совершенствование </a:t>
            </a:r>
            <a:r>
              <a:rPr lang="ru-RU" b="1" dirty="0">
                <a:latin typeface="Garamond" panose="02020404030301010803" pitchFamily="18" charset="0"/>
              </a:rPr>
              <a:t>регулирования безопасности при </a:t>
            </a:r>
            <a:r>
              <a:rPr lang="ru-RU" b="1" dirty="0" smtClean="0">
                <a:latin typeface="Garamond" panose="02020404030301010803" pitchFamily="18" charset="0"/>
              </a:rPr>
              <a:t>использовании атомной энергии </a:t>
            </a:r>
          </a:p>
          <a:p>
            <a:pPr algn="just"/>
            <a:r>
              <a:rPr lang="ru-RU" dirty="0" smtClean="0">
                <a:latin typeface="Garamond" panose="02020404030301010803" pitchFamily="18" charset="0"/>
              </a:rPr>
              <a:t>Основание</a:t>
            </a:r>
            <a:r>
              <a:rPr lang="ru-RU" dirty="0">
                <a:latin typeface="Garamond" panose="02020404030301010803" pitchFamily="18" charset="0"/>
              </a:rPr>
              <a:t>: План нормотворческой деятельности </a:t>
            </a:r>
            <a:r>
              <a:rPr lang="ru-RU" dirty="0" err="1">
                <a:latin typeface="Garamond" panose="02020404030301010803" pitchFamily="18" charset="0"/>
              </a:rPr>
              <a:t>Ростехнадзора</a:t>
            </a:r>
            <a:r>
              <a:rPr lang="ru-RU" dirty="0">
                <a:latin typeface="Garamond" panose="02020404030301010803" pitchFamily="18" charset="0"/>
              </a:rPr>
              <a:t> на </a:t>
            </a:r>
            <a:r>
              <a:rPr lang="ru-RU" dirty="0" smtClean="0">
                <a:latin typeface="Garamond" panose="02020404030301010803" pitchFamily="18" charset="0"/>
              </a:rPr>
              <a:t>2019 </a:t>
            </a:r>
            <a:r>
              <a:rPr lang="ru-RU" dirty="0">
                <a:latin typeface="Garamond" panose="02020404030301010803" pitchFamily="18" charset="0"/>
              </a:rPr>
              <a:t>год</a:t>
            </a:r>
          </a:p>
          <a:p>
            <a:pPr algn="just"/>
            <a:endParaRPr lang="ru-RU" sz="1200" b="1" dirty="0">
              <a:latin typeface="Garamond" panose="02020404030301010803" pitchFamily="18" charset="0"/>
            </a:endParaRPr>
          </a:p>
          <a:p>
            <a:pPr algn="just"/>
            <a:r>
              <a:rPr lang="ru-RU" b="1" dirty="0">
                <a:latin typeface="Garamond" panose="02020404030301010803" pitchFamily="18" charset="0"/>
              </a:rPr>
              <a:t>2. Исключение устаревших и избыточных требований федеральных норм </a:t>
            </a:r>
            <a:br>
              <a:rPr lang="ru-RU" b="1" dirty="0">
                <a:latin typeface="Garamond" panose="02020404030301010803" pitchFamily="18" charset="0"/>
              </a:rPr>
            </a:br>
            <a:r>
              <a:rPr lang="ru-RU" b="1" dirty="0">
                <a:latin typeface="Garamond" panose="02020404030301010803" pitchFamily="18" charset="0"/>
              </a:rPr>
              <a:t>и правил в области промышленной </a:t>
            </a:r>
            <a:r>
              <a:rPr lang="ru-RU" b="1" dirty="0" smtClean="0">
                <a:latin typeface="Garamond" panose="02020404030301010803" pitchFamily="18" charset="0"/>
              </a:rPr>
              <a:t>безопасности </a:t>
            </a:r>
          </a:p>
          <a:p>
            <a:pPr algn="just"/>
            <a:r>
              <a:rPr lang="ru-RU" dirty="0" smtClean="0">
                <a:latin typeface="Garamond" panose="02020404030301010803" pitchFamily="18" charset="0"/>
              </a:rPr>
              <a:t>Основание</a:t>
            </a:r>
            <a:r>
              <a:rPr lang="ru-RU" dirty="0">
                <a:latin typeface="Garamond" panose="02020404030301010803" pitchFamily="18" charset="0"/>
              </a:rPr>
              <a:t>: План нормотворческой деятельности </a:t>
            </a:r>
            <a:r>
              <a:rPr lang="ru-RU" dirty="0" err="1">
                <a:latin typeface="Garamond" panose="02020404030301010803" pitchFamily="18" charset="0"/>
              </a:rPr>
              <a:t>Ростехнадзора</a:t>
            </a:r>
            <a:r>
              <a:rPr lang="ru-RU" dirty="0">
                <a:latin typeface="Garamond" panose="02020404030301010803" pitchFamily="18" charset="0"/>
              </a:rPr>
              <a:t> на </a:t>
            </a:r>
            <a:r>
              <a:rPr lang="ru-RU" dirty="0" smtClean="0">
                <a:latin typeface="Garamond" panose="02020404030301010803" pitchFamily="18" charset="0"/>
              </a:rPr>
              <a:t>2019 </a:t>
            </a:r>
            <a:r>
              <a:rPr lang="ru-RU" dirty="0">
                <a:latin typeface="Garamond" panose="02020404030301010803" pitchFamily="18" charset="0"/>
              </a:rPr>
              <a:t>год</a:t>
            </a:r>
          </a:p>
          <a:p>
            <a:pPr indent="541338" algn="just"/>
            <a:endParaRPr lang="ru-RU" sz="1200" b="1" dirty="0">
              <a:latin typeface="Garamond" panose="02020404030301010803" pitchFamily="18" charset="0"/>
            </a:endParaRPr>
          </a:p>
          <a:p>
            <a:pPr algn="just"/>
            <a:r>
              <a:rPr lang="ru-RU" b="1" dirty="0" smtClean="0">
                <a:latin typeface="Garamond" panose="02020404030301010803" pitchFamily="18" charset="0"/>
              </a:rPr>
              <a:t>3.  Утверждение </a:t>
            </a:r>
            <a:r>
              <a:rPr lang="ru-RU" b="1" dirty="0">
                <a:latin typeface="Garamond" panose="02020404030301010803" pitchFamily="18" charset="0"/>
              </a:rPr>
              <a:t>федеральных норм и правил в области использования атомной </a:t>
            </a:r>
            <a:r>
              <a:rPr lang="ru-RU" b="1" dirty="0" smtClean="0">
                <a:latin typeface="Garamond" panose="02020404030301010803" pitchFamily="18" charset="0"/>
              </a:rPr>
              <a:t>энергии </a:t>
            </a:r>
          </a:p>
          <a:p>
            <a:pPr algn="just"/>
            <a:r>
              <a:rPr lang="ru-RU" dirty="0" smtClean="0">
                <a:latin typeface="Garamond" panose="02020404030301010803" pitchFamily="18" charset="0"/>
              </a:rPr>
              <a:t>Основание</a:t>
            </a:r>
            <a:r>
              <a:rPr lang="ru-RU" dirty="0">
                <a:latin typeface="Garamond" panose="02020404030301010803" pitchFamily="18" charset="0"/>
              </a:rPr>
              <a:t>: План нормотворческой деятельности </a:t>
            </a:r>
            <a:r>
              <a:rPr lang="ru-RU" dirty="0" err="1">
                <a:latin typeface="Garamond" panose="02020404030301010803" pitchFamily="18" charset="0"/>
              </a:rPr>
              <a:t>Ростехнадзора</a:t>
            </a:r>
            <a:r>
              <a:rPr lang="ru-RU" dirty="0">
                <a:latin typeface="Garamond" panose="02020404030301010803" pitchFamily="18" charset="0"/>
              </a:rPr>
              <a:t> на </a:t>
            </a:r>
            <a:r>
              <a:rPr lang="ru-RU" dirty="0" smtClean="0">
                <a:latin typeface="Garamond" panose="02020404030301010803" pitchFamily="18" charset="0"/>
              </a:rPr>
              <a:t>2019 </a:t>
            </a:r>
            <a:r>
              <a:rPr lang="ru-RU" dirty="0">
                <a:latin typeface="Garamond" panose="02020404030301010803" pitchFamily="18" charset="0"/>
              </a:rPr>
              <a:t>год</a:t>
            </a:r>
          </a:p>
          <a:p>
            <a:pPr indent="355600"/>
            <a:endParaRPr lang="ru-RU" sz="1200" b="1" dirty="0">
              <a:latin typeface="Garamond" panose="02020404030301010803" pitchFamily="18" charset="0"/>
            </a:endParaRPr>
          </a:p>
          <a:p>
            <a:pPr algn="just"/>
            <a:r>
              <a:rPr lang="ru-RU" b="1" dirty="0">
                <a:latin typeface="Garamond" panose="02020404030301010803" pitchFamily="18" charset="0"/>
              </a:rPr>
              <a:t>4</a:t>
            </a:r>
            <a:r>
              <a:rPr lang="ru-RU" b="1" dirty="0" smtClean="0">
                <a:latin typeface="Garamond" panose="02020404030301010803" pitchFamily="18" charset="0"/>
              </a:rPr>
              <a:t>. Утверждение порядка выдачи разрешений на допуск к эксплуатации </a:t>
            </a:r>
            <a:r>
              <a:rPr lang="ru-RU" b="1" dirty="0" err="1" smtClean="0">
                <a:latin typeface="Garamond" panose="02020404030301010803" pitchFamily="18" charset="0"/>
              </a:rPr>
              <a:t>энергопринимающих</a:t>
            </a:r>
            <a:r>
              <a:rPr lang="ru-RU" b="1" dirty="0" smtClean="0">
                <a:latin typeface="Garamond" panose="02020404030301010803" pitchFamily="18" charset="0"/>
              </a:rPr>
              <a:t> устройств потребителей электрической энергии, объектов по производству </a:t>
            </a:r>
            <a:r>
              <a:rPr lang="ru-RU" b="1" dirty="0">
                <a:latin typeface="Garamond" panose="02020404030301010803" pitchFamily="18" charset="0"/>
              </a:rPr>
              <a:t>электрической </a:t>
            </a:r>
            <a:r>
              <a:rPr lang="ru-RU" b="1" dirty="0" smtClean="0">
                <a:latin typeface="Garamond" panose="02020404030301010803" pitchFamily="18" charset="0"/>
              </a:rPr>
              <a:t>энергии, объектов электросетевого хозяйства, объектов теплоснабжения и </a:t>
            </a:r>
            <a:r>
              <a:rPr lang="ru-RU" b="1" dirty="0" err="1" smtClean="0">
                <a:latin typeface="Garamond" panose="02020404030301010803" pitchFamily="18" charset="0"/>
              </a:rPr>
              <a:t>теплопотребляющмх</a:t>
            </a:r>
            <a:r>
              <a:rPr lang="ru-RU" b="1" dirty="0" smtClean="0">
                <a:latin typeface="Garamond" panose="02020404030301010803" pitchFamily="18" charset="0"/>
              </a:rPr>
              <a:t> установок</a:t>
            </a:r>
          </a:p>
          <a:p>
            <a:pPr algn="just"/>
            <a:r>
              <a:rPr lang="ru-RU" dirty="0">
                <a:latin typeface="Garamond" panose="02020404030301010803" pitchFamily="18" charset="0"/>
              </a:rPr>
              <a:t>Основание: План нормотворческой деятельности </a:t>
            </a:r>
            <a:r>
              <a:rPr lang="ru-RU" dirty="0" err="1">
                <a:latin typeface="Garamond" panose="02020404030301010803" pitchFamily="18" charset="0"/>
              </a:rPr>
              <a:t>Ростехнадзора</a:t>
            </a:r>
            <a:r>
              <a:rPr lang="ru-RU" dirty="0">
                <a:latin typeface="Garamond" panose="02020404030301010803" pitchFamily="18" charset="0"/>
              </a:rPr>
              <a:t> на 2019 год</a:t>
            </a:r>
          </a:p>
        </p:txBody>
      </p:sp>
    </p:spTree>
    <p:extLst>
      <p:ext uri="{BB962C8B-B14F-4D97-AF65-F5344CB8AC3E}">
        <p14:creationId xmlns:p14="http://schemas.microsoft.com/office/powerpoint/2010/main" val="2421554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43608" cy="782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6" name="TextBox 5"/>
          <p:cNvSpPr txBox="1"/>
          <p:nvPr/>
        </p:nvSpPr>
        <p:spPr>
          <a:xfrm>
            <a:off x="899592" y="69627"/>
            <a:ext cx="165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  <a:ea typeface="+mj-ea"/>
                <a:cs typeface="+mj-cs"/>
              </a:rPr>
              <a:t>Ростехнадзор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9592" y="39135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  <a:ea typeface="+mj-ea"/>
                <a:cs typeface="+mj-cs"/>
              </a:rPr>
              <a:t>www.gosnadzor.ru</a:t>
            </a:r>
            <a:endParaRPr lang="ru-RU" sz="1600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  <a:ea typeface="+mj-ea"/>
              <a:cs typeface="+mj-cs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971600" y="411346"/>
            <a:ext cx="158417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Заголовок 1"/>
          <p:cNvSpPr txBox="1">
            <a:spLocks/>
          </p:cNvSpPr>
          <p:nvPr/>
        </p:nvSpPr>
        <p:spPr>
          <a:xfrm>
            <a:off x="179512" y="908720"/>
            <a:ext cx="8784976" cy="145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Цель 3: </a:t>
            </a:r>
            <a:r>
              <a:rPr lang="ru-RU" sz="2000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Реализация международного сотрудничества, направленного на совершенствование государственного регулирования в сфере обеспечения технологической безопасности и безопасности при использовании атомной энергии в мирных 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целях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ключевой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показатель: Выполнение плана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международной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деятельности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Ростехнадзора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2019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год</a:t>
            </a:r>
            <a:endParaRPr lang="ru-RU" sz="1600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6969" y="2420888"/>
            <a:ext cx="84700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Garamond" panose="02020404030301010803" pitchFamily="18" charset="0"/>
              </a:rPr>
              <a:t>Основные </a:t>
            </a:r>
            <a:r>
              <a:rPr lang="ru-RU" b="1" dirty="0" smtClean="0">
                <a:latin typeface="Garamond" panose="02020404030301010803" pitchFamily="18" charset="0"/>
              </a:rPr>
              <a:t>задачи:</a:t>
            </a:r>
          </a:p>
          <a:p>
            <a:pPr algn="just"/>
            <a:r>
              <a:rPr lang="ru-RU" b="1" dirty="0" smtClean="0">
                <a:latin typeface="Garamond" panose="02020404030301010803" pitchFamily="18" charset="0"/>
              </a:rPr>
              <a:t>1. Участие в Международной конференции ЮНИДО «Обеспечение промышленной безопасности: роль государства, нормативных документов, стандартов и новых технологий»</a:t>
            </a:r>
            <a:endParaRPr lang="ru-RU" sz="1200" b="1" dirty="0">
              <a:latin typeface="Garamond" panose="02020404030301010803" pitchFamily="18" charset="0"/>
            </a:endParaRPr>
          </a:p>
          <a:p>
            <a:pPr algn="just"/>
            <a:r>
              <a:rPr lang="ru-RU" b="1" dirty="0">
                <a:latin typeface="Garamond" panose="02020404030301010803" pitchFamily="18" charset="0"/>
              </a:rPr>
              <a:t>2. </a:t>
            </a:r>
            <a:r>
              <a:rPr lang="ru-RU" b="1" dirty="0" smtClean="0">
                <a:latin typeface="Garamond" panose="02020404030301010803" pitchFamily="18" charset="0"/>
              </a:rPr>
              <a:t>Проведение </a:t>
            </a:r>
            <a:r>
              <a:rPr lang="en-US" b="1" dirty="0" smtClean="0">
                <a:latin typeface="Garamond" panose="02020404030301010803" pitchFamily="18" charset="0"/>
              </a:rPr>
              <a:t>XVII</a:t>
            </a:r>
            <a:r>
              <a:rPr lang="ru-RU" b="1" dirty="0" smtClean="0">
                <a:latin typeface="Garamond" panose="02020404030301010803" pitchFamily="18" charset="0"/>
              </a:rPr>
              <a:t> заседания </a:t>
            </a:r>
            <a:r>
              <a:rPr lang="ru-RU" b="1" dirty="0">
                <a:latin typeface="Garamond" panose="02020404030301010803" pitchFamily="18" charset="0"/>
              </a:rPr>
              <a:t>Межгосударственного совета по промышленной безопасности (МСПБ)</a:t>
            </a:r>
          </a:p>
          <a:p>
            <a:pPr algn="just"/>
            <a:r>
              <a:rPr lang="ru-RU" dirty="0">
                <a:latin typeface="Garamond" panose="02020404030301010803" pitchFamily="18" charset="0"/>
              </a:rPr>
              <a:t>Основание</a:t>
            </a:r>
            <a:r>
              <a:rPr lang="ru-RU" dirty="0" smtClean="0">
                <a:latin typeface="Garamond" panose="02020404030301010803" pitchFamily="18" charset="0"/>
              </a:rPr>
              <a:t>: Подпрограмма </a:t>
            </a:r>
            <a:r>
              <a:rPr lang="ru-RU" dirty="0">
                <a:latin typeface="Garamond" panose="02020404030301010803" pitchFamily="18" charset="0"/>
              </a:rPr>
              <a:t>«Развитие системы обеспечения промышленной безопасности" государственной программы Российской Федерации "Защита населения и территорий от чрезвычайных ситуаций, обеспечение пожарной безопасности </a:t>
            </a:r>
            <a:r>
              <a:rPr lang="ru-RU" dirty="0" smtClean="0">
                <a:latin typeface="Garamond" panose="02020404030301010803" pitchFamily="18" charset="0"/>
              </a:rPr>
              <a:t/>
            </a:r>
            <a:br>
              <a:rPr lang="ru-RU" dirty="0" smtClean="0">
                <a:latin typeface="Garamond" panose="02020404030301010803" pitchFamily="18" charset="0"/>
              </a:rPr>
            </a:br>
            <a:r>
              <a:rPr lang="ru-RU" dirty="0" smtClean="0">
                <a:latin typeface="Garamond" panose="02020404030301010803" pitchFamily="18" charset="0"/>
              </a:rPr>
              <a:t>и </a:t>
            </a:r>
            <a:r>
              <a:rPr lang="ru-RU" dirty="0">
                <a:latin typeface="Garamond" panose="02020404030301010803" pitchFamily="18" charset="0"/>
              </a:rPr>
              <a:t>безопасности людей на водных объектах»</a:t>
            </a:r>
          </a:p>
          <a:p>
            <a:pPr algn="just"/>
            <a:r>
              <a:rPr lang="ru-RU" b="1" dirty="0" smtClean="0">
                <a:latin typeface="Garamond" panose="02020404030301010803" pitchFamily="18" charset="0"/>
              </a:rPr>
              <a:t>3. Участие в Международной конференции МАГАТЭ по эффективным системам регулирования ядерной и радиационной безопасности</a:t>
            </a:r>
            <a:endParaRPr lang="ru-RU" sz="1200" b="1" dirty="0">
              <a:latin typeface="Garamond" panose="02020404030301010803" pitchFamily="18" charset="0"/>
            </a:endParaRPr>
          </a:p>
          <a:p>
            <a:pPr algn="just"/>
            <a:r>
              <a:rPr lang="ru-RU" b="1" dirty="0">
                <a:latin typeface="Garamond" panose="02020404030301010803" pitchFamily="18" charset="0"/>
              </a:rPr>
              <a:t>4</a:t>
            </a:r>
            <a:r>
              <a:rPr lang="ru-RU" b="1" dirty="0" smtClean="0">
                <a:latin typeface="Garamond" panose="02020404030301010803" pitchFamily="18" charset="0"/>
              </a:rPr>
              <a:t>. Оказание содействия органам регулирования стран-заказчиков сооружения по российским проектам объектов использования атомной энергии в развитии национальных систем регулирования безопасности при использовании атомной энергии</a:t>
            </a:r>
          </a:p>
        </p:txBody>
      </p:sp>
    </p:spTree>
    <p:extLst>
      <p:ext uri="{BB962C8B-B14F-4D97-AF65-F5344CB8AC3E}">
        <p14:creationId xmlns:p14="http://schemas.microsoft.com/office/powerpoint/2010/main" val="1120210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043608" cy="782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6" name="TextBox 5"/>
          <p:cNvSpPr txBox="1"/>
          <p:nvPr/>
        </p:nvSpPr>
        <p:spPr>
          <a:xfrm>
            <a:off x="899592" y="69627"/>
            <a:ext cx="1656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  <a:ea typeface="+mj-ea"/>
                <a:cs typeface="+mj-cs"/>
              </a:rPr>
              <a:t>Ростехнадзор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9592" y="391354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  <a:ea typeface="+mj-ea"/>
                <a:cs typeface="+mj-cs"/>
              </a:rPr>
              <a:t>www.gosnadzor.ru</a:t>
            </a:r>
            <a:endParaRPr lang="ru-RU" sz="1600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  <a:ea typeface="+mj-ea"/>
              <a:cs typeface="+mj-cs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971600" y="411346"/>
            <a:ext cx="158417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Заголовок 1"/>
          <p:cNvSpPr txBox="1">
            <a:spLocks/>
          </p:cNvSpPr>
          <p:nvPr/>
        </p:nvSpPr>
        <p:spPr>
          <a:xfrm>
            <a:off x="179512" y="782707"/>
            <a:ext cx="8784976" cy="9181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Цель 4</a:t>
            </a:r>
            <a:r>
              <a:rPr lang="ru-RU" sz="2000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: Повышение открытости, качества </a:t>
            </a:r>
            <a:r>
              <a:rPr lang="ru-RU" sz="2000" b="1" i="1" dirty="0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и </a:t>
            </a:r>
            <a:r>
              <a:rPr lang="ru-RU" sz="2000" b="1" i="1" dirty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гражданского контроля функций </a:t>
            </a:r>
            <a:r>
              <a:rPr lang="ru-RU" sz="2000" b="1" i="1" dirty="0" err="1" smtClean="0">
                <a:solidFill>
                  <a:schemeClr val="tx2">
                    <a:lumMod val="75000"/>
                  </a:schemeClr>
                </a:solidFill>
                <a:latin typeface="Garamond" panose="02020404030301010803" pitchFamily="18" charset="0"/>
              </a:rPr>
              <a:t>Ростехнадзора</a:t>
            </a:r>
            <a:endParaRPr lang="ru-RU" sz="1600" b="1" i="1" dirty="0">
              <a:solidFill>
                <a:schemeClr val="tx2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6969" y="1916832"/>
            <a:ext cx="8470062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b="1" dirty="0">
                <a:latin typeface="Garamond" panose="02020404030301010803" pitchFamily="18" charset="0"/>
              </a:rPr>
              <a:t>Основные </a:t>
            </a:r>
            <a:r>
              <a:rPr lang="ru-RU" b="1" dirty="0" smtClean="0">
                <a:latin typeface="Garamond" panose="02020404030301010803" pitchFamily="18" charset="0"/>
              </a:rPr>
              <a:t>задачи:</a:t>
            </a:r>
          </a:p>
          <a:p>
            <a:pPr algn="just"/>
            <a:r>
              <a:rPr lang="ru-RU" b="1" dirty="0" smtClean="0">
                <a:latin typeface="Garamond" panose="02020404030301010803" pitchFamily="18" charset="0"/>
              </a:rPr>
              <a:t>1</a:t>
            </a:r>
            <a:r>
              <a:rPr lang="ru-RU" b="1" dirty="0">
                <a:latin typeface="Garamond" panose="02020404030301010803" pitchFamily="18" charset="0"/>
              </a:rPr>
              <a:t>. </a:t>
            </a:r>
            <a:r>
              <a:rPr lang="ru-RU" b="1" dirty="0" smtClean="0">
                <a:latin typeface="Garamond" panose="02020404030301010803" pitchFamily="18" charset="0"/>
              </a:rPr>
              <a:t>Проведение </a:t>
            </a:r>
            <a:r>
              <a:rPr lang="ru-RU" b="1" dirty="0">
                <a:latin typeface="Garamond" panose="02020404030301010803" pitchFamily="18" charset="0"/>
              </a:rPr>
              <a:t>мероприятий, направленных на повышение информированности юридических лиц и индивидуальных предпринимателей по вопросам соблюдения обязательных требований</a:t>
            </a:r>
          </a:p>
          <a:p>
            <a:pPr algn="just"/>
            <a:r>
              <a:rPr lang="ru-RU" b="1" dirty="0">
                <a:latin typeface="Garamond" panose="02020404030301010803" pitchFamily="18" charset="0"/>
              </a:rPr>
              <a:t> </a:t>
            </a:r>
          </a:p>
          <a:p>
            <a:pPr algn="just"/>
            <a:r>
              <a:rPr lang="ru-RU" b="1" dirty="0" smtClean="0">
                <a:latin typeface="Garamond" panose="02020404030301010803" pitchFamily="18" charset="0"/>
              </a:rPr>
              <a:t>2. Актуализация </a:t>
            </a:r>
            <a:r>
              <a:rPr lang="ru-RU" b="1" dirty="0">
                <a:latin typeface="Garamond" panose="02020404030301010803" pitchFamily="18" charset="0"/>
              </a:rPr>
              <a:t>перечня типовых нарушений обязательных требований </a:t>
            </a:r>
            <a:br>
              <a:rPr lang="ru-RU" b="1" dirty="0">
                <a:latin typeface="Garamond" panose="02020404030301010803" pitchFamily="18" charset="0"/>
              </a:rPr>
            </a:br>
            <a:r>
              <a:rPr lang="ru-RU" b="1" dirty="0">
                <a:latin typeface="Garamond" panose="02020404030301010803" pitchFamily="18" charset="0"/>
              </a:rPr>
              <a:t>в сфере компетенции </a:t>
            </a:r>
            <a:r>
              <a:rPr lang="ru-RU" b="1" dirty="0" err="1">
                <a:latin typeface="Garamond" panose="02020404030301010803" pitchFamily="18" charset="0"/>
              </a:rPr>
              <a:t>Ростехнадзора</a:t>
            </a:r>
            <a:endParaRPr lang="ru-RU" b="1" dirty="0">
              <a:latin typeface="Garamond" panose="02020404030301010803" pitchFamily="18" charset="0"/>
            </a:endParaRPr>
          </a:p>
          <a:p>
            <a:pPr algn="just"/>
            <a:r>
              <a:rPr lang="ru-RU" b="1" dirty="0">
                <a:latin typeface="Garamond" panose="02020404030301010803" pitchFamily="18" charset="0"/>
              </a:rPr>
              <a:t> </a:t>
            </a:r>
          </a:p>
          <a:p>
            <a:pPr algn="just"/>
            <a:r>
              <a:rPr lang="ru-RU" b="1" dirty="0" smtClean="0">
                <a:latin typeface="Garamond" panose="02020404030301010803" pitchFamily="18" charset="0"/>
              </a:rPr>
              <a:t>3. Разработка </a:t>
            </a:r>
            <a:r>
              <a:rPr lang="ru-RU" b="1" dirty="0">
                <a:latin typeface="Garamond" panose="02020404030301010803" pitchFamily="18" charset="0"/>
              </a:rPr>
              <a:t>руководств по безопасности, содержащих разъяснения требований </a:t>
            </a:r>
            <a:r>
              <a:rPr lang="ru-RU" b="1" dirty="0" smtClean="0">
                <a:latin typeface="Garamond" panose="02020404030301010803" pitchFamily="18" charset="0"/>
              </a:rPr>
              <a:t>и </a:t>
            </a:r>
            <a:r>
              <a:rPr lang="ru-RU" b="1" dirty="0">
                <a:latin typeface="Garamond" panose="02020404030301010803" pitchFamily="18" charset="0"/>
              </a:rPr>
              <a:t>рекомендации по их применению, а также методологию анализа риска</a:t>
            </a:r>
          </a:p>
          <a:p>
            <a:pPr algn="just"/>
            <a:endParaRPr lang="ru-RU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4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1167</TotalTime>
  <Words>375</Words>
  <Application>Microsoft Office PowerPoint</Application>
  <PresentationFormat>Экран (4:3)</PresentationFormat>
  <Paragraphs>56</Paragraphs>
  <Slides>6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Garamond</vt:lpstr>
      <vt:lpstr>Тема Office</vt:lpstr>
      <vt:lpstr>Презентация PowerPoint</vt:lpstr>
      <vt:lpstr>МИССИЯ РОСТЕХНАДЗОРА И КЛЮЧЕВЫЕ ЦЕЛИ НА 2019 ГОД</vt:lpstr>
      <vt:lpstr>Цель 1: Совершенствование функции государственного надзора  в Федеральной службе по экологическому, технологическому и атомному надзору ключевой показатель: Снижение риска возникновения аварий на поднадзорных Ростехнадзору опасных производственных объектах до 92 % (к среднему значению за 2011 - 2013 годы)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Публичная декларация целей и задач Ростехнадзора на 2018 год</dc:title>
  <dc:creator>Емельяненко Егор Валерьевич</dc:creator>
  <cp:lastModifiedBy>Макаров Сергей Васильевич</cp:lastModifiedBy>
  <cp:revision>32</cp:revision>
  <cp:lastPrinted>2019-01-23T12:33:53Z</cp:lastPrinted>
  <dcterms:created xsi:type="dcterms:W3CDTF">2018-01-23T08:17:35Z</dcterms:created>
  <dcterms:modified xsi:type="dcterms:W3CDTF">2019-01-23T13:32:43Z</dcterms:modified>
</cp:coreProperties>
</file>